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72" r:id="rId6"/>
    <p:sldId id="273" r:id="rId7"/>
    <p:sldId id="270" r:id="rId8"/>
    <p:sldId id="274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7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[ts(a+f)]xml" id="{1CBB245F-96E6-D446-9B3B-F708F4FB2AF6}">
          <p14:sldIdLst>
            <p14:sldId id="266"/>
            <p14:sldId id="267"/>
            <p14:sldId id="268"/>
            <p14:sldId id="269"/>
            <p14:sldId id="272"/>
            <p14:sldId id="273"/>
            <p14:sldId id="270"/>
            <p14:sldId id="274"/>
          </p14:sldIdLst>
        </p14:section>
        <p14:section name="misc" id="{8AD8F71C-D0CE-9842-8B9A-60FA634140E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/>
    <p:restoredTop sz="94613"/>
  </p:normalViewPr>
  <p:slideViewPr>
    <p:cSldViewPr snapToGrid="0">
      <p:cViewPr varScale="1">
        <p:scale>
          <a:sx n="174" d="100"/>
          <a:sy n="174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09165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93850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203c0ad6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08" name="Google Shape;108;g24203c0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9e2615268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34" name="Google Shape;134;g229e261526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6e3dba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6e3dba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Fusion method, we will use contextual bimodal attention fusion method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 will perform classification task using Bayesian Neural network to achieve interpretability by capturing uncertainty in our prediction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67aecb9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194" name="Google Shape;194;g23967aecb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on the 9</a:t>
            </a:r>
            <a:r>
              <a:rPr lang="en-US" baseline="30000" dirty="0"/>
              <a:t>th</a:t>
            </a:r>
            <a:r>
              <a:rPr lang="en-US" dirty="0"/>
              <a:t> floor at ISI outside the restrooms</a:t>
            </a:r>
          </a:p>
        </p:txBody>
      </p:sp>
    </p:spTree>
    <p:extLst>
      <p:ext uri="{BB962C8B-B14F-4D97-AF65-F5344CB8AC3E}">
        <p14:creationId xmlns:p14="http://schemas.microsoft.com/office/powerpoint/2010/main" val="27750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576358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Denote the following from PAPER: Deep learning for time series classification: a review by Hassan Ismail Fawaz et al, 2019</a:t>
            </a:r>
          </a:p>
          <a:p>
            <a:pPr lvl="1"/>
            <a:r>
              <a:rPr lang="en-US" dirty="0"/>
              <a:t>Discriminative layer </a:t>
            </a:r>
          </a:p>
          <a:p>
            <a:pPr lvl="1"/>
            <a:r>
              <a:rPr lang="en-US" dirty="0"/>
              <a:t>Cost/Loss function</a:t>
            </a:r>
          </a:p>
          <a:p>
            <a:pPr lvl="1"/>
            <a:r>
              <a:rPr lang="en-US" dirty="0"/>
              <a:t>Inference</a:t>
            </a:r>
          </a:p>
          <a:p>
            <a:pPr lvl="1"/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59633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d2b4d434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d2b4d434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d2b4d434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d2b4d434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fd10a32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fd10a32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chrome-extension://oemmndcbldboiebfnladdacbdfmadadm/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https://arxiv.org/pdf/2201.09165.pdf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 PRE-TRAINED AUDIO-VISUAL TRANSFORMER FOR EMOTION RECOGNITION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Combine X_V and X_A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d2b4d434e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74" name="Google Shape;74;g1dd2b4d434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9deb6b90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84" name="Google Shape;84;g229deb6b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0073d42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can be before or after classification</a:t>
            </a:r>
            <a:endParaRPr/>
          </a:p>
        </p:txBody>
      </p:sp>
      <p:sp>
        <p:nvSpPr>
          <p:cNvPr id="92" name="Google Shape;92;g2420073d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eering.com/research/opensmil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inance.yahoo.com/quote/VOO/history?p=VO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6D33F-0702-9D48-F93F-C777DC5D7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2E15C-700F-38B6-38A0-72408CCF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53488-DA4F-3CAA-D677-CB75916D42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https://arxiv.org/pdf/2208.11868.pdf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4" y="688650"/>
            <a:ext cx="6864225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01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68375" y="1476875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Inputs</a:t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737400" y="1949800"/>
            <a:ext cx="2919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 of emotion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Interpretability of what led to what classification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211025" y="2634750"/>
            <a:ext cx="16692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r>
              <a:rPr lang="en">
                <a:solidFill>
                  <a:schemeClr val="dk1"/>
                </a:solidFill>
              </a:rPr>
              <a:t>Inputs</a:t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995125" y="1949800"/>
            <a:ext cx="7674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6816350" y="215200"/>
            <a:ext cx="2220600" cy="25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Hand-crafted (openSmile) vs end-to-end (openFace) using correlation or feature extraction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NID (feed forward)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SincNet (Convolutional filters)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124025" y="3644350"/>
            <a:ext cx="3657300" cy="130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- Extract feature sets (with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openSMILE</a:t>
            </a:r>
            <a:r>
              <a:rPr lang="en"/>
              <a:t>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MFCC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PLP-CC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Prosody (Pitch + Loudness)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Etc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6100625" y="1949800"/>
            <a:ext cx="2094300" cy="8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OUTPUT: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emotion (Angry, Happy, Neutral, Sad)</a:t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1809700" y="1993300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INPUT: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MSP-IMPROV (audio)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3895500" y="107375"/>
            <a:ext cx="1353000" cy="8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MIDTERM REPORT</a:t>
            </a:r>
            <a:endParaRPr/>
          </a:p>
        </p:txBody>
      </p:sp>
      <p:cxnSp>
        <p:nvCxnSpPr>
          <p:cNvPr id="89" name="Google Shape;89;p18"/>
          <p:cNvCxnSpPr>
            <a:stCxn id="87" idx="3"/>
            <a:endCxn id="86" idx="1"/>
          </p:cNvCxnSpPr>
          <p:nvPr/>
        </p:nvCxnSpPr>
        <p:spPr>
          <a:xfrm>
            <a:off x="3162700" y="2398300"/>
            <a:ext cx="29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468"/>
          <a:stretch/>
        </p:blipFill>
        <p:spPr>
          <a:xfrm>
            <a:off x="577550" y="660925"/>
            <a:ext cx="3776875" cy="2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75" y="660925"/>
            <a:ext cx="3776875" cy="284035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3718000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167850" y="15695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7699125" y="800300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7232325" y="1286075"/>
            <a:ext cx="466800" cy="28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840788" y="3251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041622" y="325100"/>
            <a:ext cx="11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359525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3" name="Google Shape;103;p19"/>
          <p:cNvSpPr txBox="1"/>
          <p:nvPr/>
        </p:nvSpPr>
        <p:spPr>
          <a:xfrm>
            <a:off x="7316850" y="788150"/>
            <a:ext cx="4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Pitch</a:t>
            </a:r>
            <a:endParaRPr sz="800"/>
          </a:p>
        </p:txBody>
      </p:sp>
      <p:sp>
        <p:nvSpPr>
          <p:cNvPr id="104" name="Google Shape;104;p19"/>
          <p:cNvSpPr txBox="1"/>
          <p:nvPr/>
        </p:nvSpPr>
        <p:spPr>
          <a:xfrm>
            <a:off x="2600925" y="15014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  <p:sp>
        <p:nvSpPr>
          <p:cNvPr id="105" name="Google Shape;105;p19"/>
          <p:cNvSpPr txBox="1"/>
          <p:nvPr/>
        </p:nvSpPr>
        <p:spPr>
          <a:xfrm>
            <a:off x="6659275" y="1273925"/>
            <a:ext cx="6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Formants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3963463" y="2748600"/>
            <a:ext cx="12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&lt;CREMA-D&gt;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070125" y="135925"/>
            <a:ext cx="10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&lt;MSP-T&gt;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0" y="3230975"/>
            <a:ext cx="1216501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550" y="3230975"/>
            <a:ext cx="1470768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962" y="3230975"/>
            <a:ext cx="1432040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652" y="3231418"/>
            <a:ext cx="1432039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6339" y="3230975"/>
            <a:ext cx="1551386" cy="12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75" y="3231425"/>
            <a:ext cx="1295801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7075" y="612075"/>
            <a:ext cx="1470775" cy="175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8276" y="612075"/>
            <a:ext cx="1470775" cy="17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8300" y="624513"/>
            <a:ext cx="1366599" cy="1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5375" y="593563"/>
            <a:ext cx="1366600" cy="18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917323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3" name="Google Shape;123;p20"/>
          <p:cNvSpPr txBox="1"/>
          <p:nvPr/>
        </p:nvSpPr>
        <p:spPr>
          <a:xfrm>
            <a:off x="368298" y="44732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Neutral</a:t>
            </a:r>
            <a:endParaRPr sz="1200"/>
          </a:p>
        </p:txBody>
      </p:sp>
      <p:sp>
        <p:nvSpPr>
          <p:cNvPr id="124" name="Google Shape;124;p20"/>
          <p:cNvSpPr txBox="1"/>
          <p:nvPr/>
        </p:nvSpPr>
        <p:spPr>
          <a:xfrm>
            <a:off x="3770774" y="23716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5" name="Google Shape;125;p20"/>
          <p:cNvSpPr txBox="1"/>
          <p:nvPr/>
        </p:nvSpPr>
        <p:spPr>
          <a:xfrm>
            <a:off x="183802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Happy</a:t>
            </a:r>
            <a:endParaRPr sz="1200"/>
          </a:p>
        </p:txBody>
      </p:sp>
      <p:sp>
        <p:nvSpPr>
          <p:cNvPr id="126" name="Google Shape;126;p20"/>
          <p:cNvSpPr txBox="1"/>
          <p:nvPr/>
        </p:nvSpPr>
        <p:spPr>
          <a:xfrm>
            <a:off x="5367898" y="2371650"/>
            <a:ext cx="8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7" name="Google Shape;127;p20"/>
          <p:cNvSpPr txBox="1"/>
          <p:nvPr/>
        </p:nvSpPr>
        <p:spPr>
          <a:xfrm>
            <a:off x="3404475" y="4473250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Angry</a:t>
            </a:r>
            <a:endParaRPr sz="1200"/>
          </a:p>
        </p:txBody>
      </p:sp>
      <p:sp>
        <p:nvSpPr>
          <p:cNvPr id="128" name="Google Shape;128;p20"/>
          <p:cNvSpPr txBox="1"/>
          <p:nvPr/>
        </p:nvSpPr>
        <p:spPr>
          <a:xfrm>
            <a:off x="6926399" y="23716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29" name="Google Shape;129;p20"/>
          <p:cNvSpPr txBox="1"/>
          <p:nvPr/>
        </p:nvSpPr>
        <p:spPr>
          <a:xfrm>
            <a:off x="5028374" y="4473250"/>
            <a:ext cx="4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Sad</a:t>
            </a:r>
            <a:endParaRPr sz="1200"/>
          </a:p>
        </p:txBody>
      </p:sp>
      <p:sp>
        <p:nvSpPr>
          <p:cNvPr id="130" name="Google Shape;130;p20"/>
          <p:cNvSpPr txBox="1"/>
          <p:nvPr/>
        </p:nvSpPr>
        <p:spPr>
          <a:xfrm>
            <a:off x="6461988" y="4473250"/>
            <a:ext cx="78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Disgust</a:t>
            </a:r>
            <a:endParaRPr sz="1200"/>
          </a:p>
        </p:txBody>
      </p:sp>
      <p:sp>
        <p:nvSpPr>
          <p:cNvPr id="131" name="Google Shape;131;p20"/>
          <p:cNvSpPr txBox="1"/>
          <p:nvPr/>
        </p:nvSpPr>
        <p:spPr>
          <a:xfrm>
            <a:off x="8205297" y="4473250"/>
            <a:ext cx="5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Fear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5984325" y="418675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35" y="2868225"/>
            <a:ext cx="2717065" cy="1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l="59897" b="16853"/>
          <a:stretch/>
        </p:blipFill>
        <p:spPr>
          <a:xfrm>
            <a:off x="5193625" y="4065938"/>
            <a:ext cx="684201" cy="68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l="69608"/>
          <a:stretch/>
        </p:blipFill>
        <p:spPr>
          <a:xfrm>
            <a:off x="5694501" y="3729675"/>
            <a:ext cx="684203" cy="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r="64802"/>
          <a:stretch/>
        </p:blipFill>
        <p:spPr>
          <a:xfrm>
            <a:off x="6236974" y="4065950"/>
            <a:ext cx="684199" cy="6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5945250" y="47327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42" name="Google Shape;142;p21"/>
          <p:cNvSpPr/>
          <p:nvPr/>
        </p:nvSpPr>
        <p:spPr>
          <a:xfrm rot="5400000">
            <a:off x="4289517" y="22749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1"/>
          <p:cNvSpPr/>
          <p:nvPr/>
        </p:nvSpPr>
        <p:spPr>
          <a:xfrm rot="5400000">
            <a:off x="5986817" y="339826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3442900" y="1829425"/>
            <a:ext cx="20985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5400000">
            <a:off x="4289517" y="14865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768050" y="1052000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5400000">
            <a:off x="4289505" y="7091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768038" y="274575"/>
            <a:ext cx="1338900" cy="29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193625" y="2835800"/>
            <a:ext cx="2098500" cy="40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Feature Extraction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4234850" y="3017575"/>
            <a:ext cx="405300" cy="191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8100259">
            <a:off x="2985466" y="23784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1"/>
          <p:cNvSpPr/>
          <p:nvPr/>
        </p:nvSpPr>
        <p:spPr>
          <a:xfrm rot="2700259">
            <a:off x="5382466" y="2378484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5393600" y="741925"/>
            <a:ext cx="4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1"/>
          <p:cNvSpPr txBox="1"/>
          <p:nvPr/>
        </p:nvSpPr>
        <p:spPr>
          <a:xfrm>
            <a:off x="5926425" y="453325"/>
            <a:ext cx="199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 modal interaction diagnose via EMAP</a:t>
            </a:r>
            <a:endParaRPr sz="1000"/>
          </a:p>
        </p:txBody>
      </p:sp>
      <p:sp>
        <p:nvSpPr>
          <p:cNvPr id="155" name="Google Shape;155;p21"/>
          <p:cNvSpPr/>
          <p:nvPr/>
        </p:nvSpPr>
        <p:spPr>
          <a:xfrm rot="5400000">
            <a:off x="1682592" y="237849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1"/>
          <p:cNvSpPr/>
          <p:nvPr/>
        </p:nvSpPr>
        <p:spPr>
          <a:xfrm rot="5400000">
            <a:off x="7041967" y="24053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834275" y="1604750"/>
            <a:ext cx="199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Interpretability&gt;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SincNet Filter Analysis </a:t>
            </a:r>
            <a:endParaRPr sz="1000"/>
          </a:p>
        </p:txBody>
      </p:sp>
      <p:sp>
        <p:nvSpPr>
          <p:cNvPr id="158" name="Google Shape;158;p21"/>
          <p:cNvSpPr/>
          <p:nvPr/>
        </p:nvSpPr>
        <p:spPr>
          <a:xfrm>
            <a:off x="892175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6375700" y="1493138"/>
            <a:ext cx="1876800" cy="71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361750" y="1527800"/>
            <a:ext cx="187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&lt;Adding Explainability&gt;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Visual Explanation via GradCAM</a:t>
            </a:r>
            <a:endParaRPr sz="1000"/>
          </a:p>
        </p:txBody>
      </p:sp>
      <p:sp>
        <p:nvSpPr>
          <p:cNvPr id="161" name="Google Shape;161;p21"/>
          <p:cNvSpPr txBox="1"/>
          <p:nvPr/>
        </p:nvSpPr>
        <p:spPr>
          <a:xfrm>
            <a:off x="4041488" y="3254138"/>
            <a:ext cx="7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Fusion</a:t>
            </a:r>
            <a:endParaRPr sz="1000" b="1"/>
          </a:p>
        </p:txBody>
      </p:sp>
      <p:sp>
        <p:nvSpPr>
          <p:cNvPr id="162" name="Google Shape;162;p21"/>
          <p:cNvSpPr txBox="1"/>
          <p:nvPr/>
        </p:nvSpPr>
        <p:spPr>
          <a:xfrm>
            <a:off x="6684750" y="3648500"/>
            <a:ext cx="251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IF: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EMAP score is higher than threshold,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bimodal prediction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ELSE: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 more confident unimodal prediction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 idx="4294967295"/>
          </p:nvPr>
        </p:nvSpPr>
        <p:spPr>
          <a:xfrm>
            <a:off x="0" y="467075"/>
            <a:ext cx="91440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- preprocessing</a:t>
            </a:r>
            <a:endParaRPr dirty="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18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62900"/>
            <a:ext cx="9144002" cy="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775" y="3026325"/>
            <a:ext cx="1999102" cy="149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500" y="30263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7000" y="32829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1156" y="3705970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3325" y="3102525"/>
            <a:ext cx="902066" cy="74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6779" y="3348672"/>
            <a:ext cx="902066" cy="74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4960" y="3662006"/>
            <a:ext cx="902066" cy="7478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1275450" y="45627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&lt;Video&gt;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4270550" y="452565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&lt;Image frames&gt;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7128450" y="4534363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Faces&gt;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rot="10800000">
            <a:off x="3320605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2"/>
          <p:cNvSpPr/>
          <p:nvPr/>
        </p:nvSpPr>
        <p:spPr>
          <a:xfrm rot="10800000">
            <a:off x="6514030" y="36738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866" y="1475475"/>
            <a:ext cx="2643575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062363" y="217155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&lt;Audio&gt;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10800000">
            <a:off x="3320605" y="171397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4053325" y="1423975"/>
            <a:ext cx="1808024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053288" y="21615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&lt;Crop Silence&gt;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10800000">
            <a:off x="6514030" y="16610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052750" y="12915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205150" y="1443950"/>
            <a:ext cx="1350599" cy="5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12">
            <a:alphaModFix/>
          </a:blip>
          <a:srcRect l="7228" r="24381"/>
          <a:stretch/>
        </p:blipFill>
        <p:spPr>
          <a:xfrm>
            <a:off x="7357550" y="1596350"/>
            <a:ext cx="1350599" cy="50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6727400" y="2128675"/>
            <a:ext cx="23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&lt;Shared Fixed Length&gt;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6825150" y="2168259"/>
            <a:ext cx="1442100" cy="54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Cross modal interaction diagnose via EMAP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t="55323"/>
          <a:stretch/>
        </p:blipFill>
        <p:spPr>
          <a:xfrm>
            <a:off x="378100" y="1052125"/>
            <a:ext cx="2307562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810100" y="4677125"/>
            <a:ext cx="53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</a:t>
            </a:r>
            <a:endParaRPr sz="800"/>
          </a:p>
        </p:txBody>
      </p:sp>
      <p:sp>
        <p:nvSpPr>
          <p:cNvPr id="199" name="Google Shape;199;p23"/>
          <p:cNvSpPr/>
          <p:nvPr/>
        </p:nvSpPr>
        <p:spPr>
          <a:xfrm>
            <a:off x="2380838" y="31829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8100259">
            <a:off x="4503603" y="2935696"/>
            <a:ext cx="507042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23"/>
          <p:cNvSpPr/>
          <p:nvPr/>
        </p:nvSpPr>
        <p:spPr>
          <a:xfrm rot="-8099482">
            <a:off x="4503588" y="1662036"/>
            <a:ext cx="507080" cy="2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4161750" y="74205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3"/>
          <p:cNvSpPr/>
          <p:nvPr/>
        </p:nvSpPr>
        <p:spPr>
          <a:xfrm rot="10800000">
            <a:off x="2004867" y="3932486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3"/>
          <p:cNvSpPr/>
          <p:nvPr/>
        </p:nvSpPr>
        <p:spPr>
          <a:xfrm rot="10800000">
            <a:off x="6212380" y="23362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7081100" y="31475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&lt;Adding Interpretability&gt;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SincNet Filter Analysis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489350" y="742038"/>
            <a:ext cx="532800" cy="40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25" y="3197425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25" y="3454049"/>
            <a:ext cx="702694" cy="80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981" y="3877070"/>
            <a:ext cx="702694" cy="800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5137800" y="1609076"/>
            <a:ext cx="200100" cy="16803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722450" y="3240475"/>
            <a:ext cx="112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&lt;Early/Late Fusion&gt;</a:t>
            </a:r>
            <a:endParaRPr sz="8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900" y="179788"/>
            <a:ext cx="1523387" cy="11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7081100" y="4254100"/>
            <a:ext cx="1876800" cy="71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&lt;Adding Explainability&gt;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Visual Explanation via GradCAM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066950" y="25842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cxnSp>
        <p:nvCxnSpPr>
          <p:cNvPr id="215" name="Google Shape;215;p23"/>
          <p:cNvCxnSpPr/>
          <p:nvPr/>
        </p:nvCxnSpPr>
        <p:spPr>
          <a:xfrm>
            <a:off x="4123800" y="4481100"/>
            <a:ext cx="8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3"/>
          <p:cNvSpPr txBox="1"/>
          <p:nvPr/>
        </p:nvSpPr>
        <p:spPr>
          <a:xfrm>
            <a:off x="4029000" y="3997475"/>
            <a:ext cx="93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&lt;Unimodal Classification&gt;</a:t>
            </a:r>
            <a:endParaRPr sz="800"/>
          </a:p>
        </p:txBody>
      </p:sp>
      <p:sp>
        <p:nvSpPr>
          <p:cNvPr id="217" name="Google Shape;217;p23"/>
          <p:cNvSpPr/>
          <p:nvPr/>
        </p:nvSpPr>
        <p:spPr>
          <a:xfrm rot="10800000">
            <a:off x="5451717" y="22989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5816850" y="1863375"/>
            <a:ext cx="200100" cy="100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5816850" y="2049275"/>
            <a:ext cx="200100" cy="204300"/>
          </a:xfrm>
          <a:prstGeom prst="rect">
            <a:avLst/>
          </a:prstGeom>
          <a:solidFill>
            <a:srgbClr val="73BF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5816850" y="22535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5816850" y="24578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816850" y="2662175"/>
            <a:ext cx="200100" cy="20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468988" y="2790275"/>
            <a:ext cx="89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&lt;Bimodal Classification&gt;</a:t>
            </a:r>
            <a:endParaRPr sz="8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1850" y="4059975"/>
            <a:ext cx="1876800" cy="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2533238" y="33353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685638" y="3487775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Deep Feature Extraction using ViT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2357350" y="3322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2509750" y="4846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2662150" y="637000"/>
            <a:ext cx="1183800" cy="13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SincNet Filter + Convolutional Filters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739E37-ACC5-64BD-D91D-527A2AF8C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447448"/>
            <a:ext cx="9032682" cy="609582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Contextualized Word Embedding Enhanced Event Temporal Relation Extraction for Story Understanding </a:t>
            </a:r>
            <a:r>
              <a:rPr lang="en-US" sz="2000" dirty="0" err="1"/>
              <a:t>Rujun</a:t>
            </a:r>
            <a:r>
              <a:rPr lang="en-US" sz="2000" dirty="0"/>
              <a:t> Han </a:t>
            </a:r>
            <a:r>
              <a:rPr lang="en-US" sz="2000" dirty="0" err="1"/>
              <a:t>Mengyue</a:t>
            </a:r>
            <a:r>
              <a:rPr lang="en-US" sz="2000" dirty="0"/>
              <a:t> Liang Bashar </a:t>
            </a:r>
            <a:r>
              <a:rPr lang="en-US" sz="2000" dirty="0" err="1"/>
              <a:t>Alhafni</a:t>
            </a:r>
            <a:r>
              <a:rPr lang="en-US" sz="2000" dirty="0"/>
              <a:t> </a:t>
            </a:r>
            <a:r>
              <a:rPr lang="en-US" sz="2000" dirty="0" err="1"/>
              <a:t>Nanyun</a:t>
            </a:r>
            <a:r>
              <a:rPr lang="en-US" sz="2000" dirty="0"/>
              <a:t> Peng</a:t>
            </a:r>
          </a:p>
        </p:txBody>
      </p:sp>
      <p:pic>
        <p:nvPicPr>
          <p:cNvPr id="6" name="Picture 5" descr="A paper with text on it&#10;&#10;Description automatically generated with low confidence">
            <a:extLst>
              <a:ext uri="{FF2B5EF4-FFF2-40B4-BE49-F238E27FC236}">
                <a16:creationId xmlns:a16="http://schemas.microsoft.com/office/drawing/2014/main" id="{3E92B489-B375-3810-940E-FF259F07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8461" y="534726"/>
            <a:ext cx="4277805" cy="32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preprocessing (filter)</a:t>
            </a:r>
            <a:endParaRPr lang="en-US" dirty="0"/>
          </a:p>
        </p:txBody>
      </p:sp>
      <p:pic>
        <p:nvPicPr>
          <p:cNvPr id="11" name="Picture 10" descr="Vanguard 500 Index Fund (VOO) via https://finance.yahoo.com/quote/VOO/history?p=VOO">
            <a:extLst>
              <a:ext uri="{FF2B5EF4-FFF2-40B4-BE49-F238E27FC236}">
                <a16:creationId xmlns:a16="http://schemas.microsoft.com/office/drawing/2014/main" id="{9AE4FE39-1C63-B230-BE08-163343EC2D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1349477"/>
            <a:ext cx="5495716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70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594971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FA007-9641-349E-96E6-D37383313A0C}"/>
              </a:ext>
            </a:extLst>
          </p:cNvPr>
          <p:cNvSpPr txBox="1"/>
          <p:nvPr/>
        </p:nvSpPr>
        <p:spPr>
          <a:xfrm>
            <a:off x="1484930" y="3465681"/>
            <a:ext cx="293493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Vanguard 500 Index Fund (VOO)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1303697" y="4676270"/>
            <a:ext cx="3297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Multivariate Time Series of VOO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6011194" y="4676269"/>
            <a:ext cx="2625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7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preprocessing (solve TS problem using a ML method)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67FF9B6-797B-CE5C-B837-B526CCD1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9" y="1349477"/>
            <a:ext cx="1772262" cy="2116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664801" y="230541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5032727" y="4380681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2EDCC-5201-CEB8-BEE1-C3B796B50BE0}"/>
              </a:ext>
            </a:extLst>
          </p:cNvPr>
          <p:cNvSpPr txBox="1"/>
          <p:nvPr/>
        </p:nvSpPr>
        <p:spPr>
          <a:xfrm>
            <a:off x="446528" y="3938229"/>
            <a:ext cx="1899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Time Series of VOO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16220-BFE7-8938-21C4-FB68789A614D}"/>
              </a:ext>
            </a:extLst>
          </p:cNvPr>
          <p:cNvSpPr txBox="1"/>
          <p:nvPr/>
        </p:nvSpPr>
        <p:spPr>
          <a:xfrm>
            <a:off x="3303334" y="3892062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X train</a:t>
            </a:r>
            <a:endParaRPr lang="en-US" dirty="0"/>
          </a:p>
        </p:txBody>
      </p:sp>
      <p:pic>
        <p:nvPicPr>
          <p:cNvPr id="12" name="Picture 11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D2A31F4-0ACB-0C0A-B1C8-96453954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1835150"/>
            <a:ext cx="1930400" cy="1473200"/>
          </a:xfrm>
          <a:prstGeom prst="rect">
            <a:avLst/>
          </a:prstGeom>
        </p:spPr>
      </p:pic>
      <p:pic>
        <p:nvPicPr>
          <p:cNvPr id="14" name="Picture 13" descr="A picture containing text, receipt, font, algebra&#10;&#10;Description automatically generated">
            <a:extLst>
              <a:ext uri="{FF2B5EF4-FFF2-40B4-BE49-F238E27FC236}">
                <a16:creationId xmlns:a16="http://schemas.microsoft.com/office/drawing/2014/main" id="{1B4E8E2F-6A05-BE8D-7361-0386C617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58" y="1835150"/>
            <a:ext cx="1104900" cy="147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B82D8-D27D-E3D8-70F7-B7D65A0996F2}"/>
              </a:ext>
            </a:extLst>
          </p:cNvPr>
          <p:cNvSpPr txBox="1"/>
          <p:nvPr/>
        </p:nvSpPr>
        <p:spPr>
          <a:xfrm>
            <a:off x="6257928" y="3675107"/>
            <a:ext cx="1631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y 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0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mlp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096988" y="2305412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77270" y="224813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2781448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3589001" y="3786851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MLP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4037370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5285917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133161" y="2248139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6596181" y="240758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6892155" y="389457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2781447" y="2926941"/>
            <a:ext cx="357372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C00F-2C4D-A822-5DA1-40F5B1B6D460}"/>
              </a:ext>
            </a:extLst>
          </p:cNvPr>
          <p:cNvSpPr txBox="1"/>
          <p:nvPr/>
        </p:nvSpPr>
        <p:spPr>
          <a:xfrm>
            <a:off x="1908385" y="118826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[samples, timesteps]</a:t>
            </a:r>
          </a:p>
        </p:txBody>
      </p:sp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DE2429F0-0478-9E50-5767-E0C1E4AC84C7}"/>
              </a:ext>
            </a:extLst>
          </p:cNvPr>
          <p:cNvSpPr/>
          <p:nvPr/>
        </p:nvSpPr>
        <p:spPr>
          <a:xfrm rot="13598856">
            <a:off x="2606047" y="1738392"/>
            <a:ext cx="844421" cy="264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8825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cnn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6200000">
            <a:off x="961028" y="74358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293400" y="17454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158505" y="3285442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Conv1D (filters=64)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516036" y="1187415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CNN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1295906" y="2150486"/>
            <a:ext cx="1257449" cy="164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MaxPooling1D (</a:t>
            </a:r>
            <a:r>
              <a:rPr lang="en-US" dirty="0" err="1"/>
              <a:t>pool_size</a:t>
            </a:r>
            <a:r>
              <a:rPr lang="en-US" dirty="0"/>
              <a:t>=2)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6695741" y="3109140"/>
            <a:ext cx="70406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802917" y="3109140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3127504" y="1049572"/>
            <a:ext cx="3774227" cy="6722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7112884" y="1217764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158504" y="3964244"/>
            <a:ext cx="724129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590A6-3EA0-888B-35D7-7DC6253389F0}"/>
              </a:ext>
            </a:extLst>
          </p:cNvPr>
          <p:cNvSpPr/>
          <p:nvPr/>
        </p:nvSpPr>
        <p:spPr>
          <a:xfrm>
            <a:off x="2673845" y="3251973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1CF902F8-0E16-84EB-7C75-B7ACE4470C11}"/>
              </a:ext>
            </a:extLst>
          </p:cNvPr>
          <p:cNvSpPr/>
          <p:nvPr/>
        </p:nvSpPr>
        <p:spPr>
          <a:xfrm rot="10800000">
            <a:off x="7453372" y="3269223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58EAE-F98E-DD27-6CDD-71CEE57F1E31}"/>
              </a:ext>
            </a:extLst>
          </p:cNvPr>
          <p:cNvSpPr/>
          <p:nvPr/>
        </p:nvSpPr>
        <p:spPr>
          <a:xfrm>
            <a:off x="3937519" y="3234114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(50,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3754F-220E-0DD7-2026-0EB40A1C9FB0}"/>
              </a:ext>
            </a:extLst>
          </p:cNvPr>
          <p:cNvSpPr/>
          <p:nvPr/>
        </p:nvSpPr>
        <p:spPr>
          <a:xfrm>
            <a:off x="5080979" y="2989690"/>
            <a:ext cx="1257448" cy="738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</a:t>
            </a:r>
            <a:r>
              <a:rPr lang="en-US" dirty="0" err="1"/>
              <a:t>forecasting_step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67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– </a:t>
            </a:r>
            <a:r>
              <a:rPr lang="en" dirty="0" err="1"/>
              <a:t>lstm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20" name="Google Shape;184;p22">
            <a:extLst>
              <a:ext uri="{FF2B5EF4-FFF2-40B4-BE49-F238E27FC236}">
                <a16:creationId xmlns:a16="http://schemas.microsoft.com/office/drawing/2014/main" id="{1024D86A-21A2-FC79-4176-B8DA05E93E7B}"/>
              </a:ext>
            </a:extLst>
          </p:cNvPr>
          <p:cNvSpPr/>
          <p:nvPr/>
        </p:nvSpPr>
        <p:spPr>
          <a:xfrm rot="10800000">
            <a:off x="2096988" y="2305412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EFCC-B3FA-A144-8B0F-ABBD8568F3CD}"/>
              </a:ext>
            </a:extLst>
          </p:cNvPr>
          <p:cNvSpPr txBox="1"/>
          <p:nvPr/>
        </p:nvSpPr>
        <p:spPr>
          <a:xfrm>
            <a:off x="77270" y="2248139"/>
            <a:ext cx="163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Supervised Machine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0F56-148F-F974-9C1E-2AE2316E4B06}"/>
              </a:ext>
            </a:extLst>
          </p:cNvPr>
          <p:cNvSpPr/>
          <p:nvPr/>
        </p:nvSpPr>
        <p:spPr>
          <a:xfrm>
            <a:off x="2781448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(50,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E9D5-9D3E-0507-3647-0D1738B6FBD5}"/>
              </a:ext>
            </a:extLst>
          </p:cNvPr>
          <p:cNvSpPr txBox="1"/>
          <p:nvPr/>
        </p:nvSpPr>
        <p:spPr>
          <a:xfrm>
            <a:off x="3589001" y="4177981"/>
            <a:ext cx="1958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Univariate Uni-step </a:t>
            </a:r>
            <a:r>
              <a:rPr lang="en" dirty="0" err="1"/>
              <a:t>lstm</a:t>
            </a:r>
            <a:r>
              <a:rPr lang="en" dirty="0"/>
              <a:t>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23AA-7618-BFCF-DC1A-3F379A33D893}"/>
              </a:ext>
            </a:extLst>
          </p:cNvPr>
          <p:cNvSpPr/>
          <p:nvPr/>
        </p:nvSpPr>
        <p:spPr>
          <a:xfrm>
            <a:off x="4037369" y="2067339"/>
            <a:ext cx="1138929" cy="689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(</a:t>
            </a:r>
            <a:r>
              <a:rPr lang="en-US" dirty="0" err="1"/>
              <a:t>forecasting_step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8F554-FFE9-C2D2-A526-EA8DC90ACAA4}"/>
              </a:ext>
            </a:extLst>
          </p:cNvPr>
          <p:cNvSpPr/>
          <p:nvPr/>
        </p:nvSpPr>
        <p:spPr>
          <a:xfrm>
            <a:off x="5285917" y="2248139"/>
            <a:ext cx="1069258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adam</a:t>
            </a:r>
            <a:r>
              <a:rPr lang="en-US" dirty="0"/>
              <a:t>, </a:t>
            </a:r>
            <a:r>
              <a:rPr lang="en-US" dirty="0" err="1"/>
              <a:t>mse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7133161" y="2248139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D995CB7B-803C-E3CF-87EA-D7E890880703}"/>
              </a:ext>
            </a:extLst>
          </p:cNvPr>
          <p:cNvSpPr/>
          <p:nvPr/>
        </p:nvSpPr>
        <p:spPr>
          <a:xfrm rot="10800000">
            <a:off x="6596181" y="2407581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6892155" y="428570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E511C-D108-74C1-B1A8-7937EA2E9780}"/>
              </a:ext>
            </a:extLst>
          </p:cNvPr>
          <p:cNvSpPr/>
          <p:nvPr/>
        </p:nvSpPr>
        <p:spPr>
          <a:xfrm>
            <a:off x="2819969" y="3539640"/>
            <a:ext cx="3573727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751EB-6740-48C1-F36A-6D2FFBC75ADB}"/>
              </a:ext>
            </a:extLst>
          </p:cNvPr>
          <p:cNvSpPr txBox="1"/>
          <p:nvPr/>
        </p:nvSpPr>
        <p:spPr>
          <a:xfrm>
            <a:off x="5114486" y="733796"/>
            <a:ext cx="3910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X_input</a:t>
            </a:r>
            <a:r>
              <a:rPr lang="en-US" dirty="0"/>
              <a:t> shape = [samples, timesteps, features]</a:t>
            </a:r>
          </a:p>
        </p:txBody>
      </p:sp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CB5ACEDA-603D-BDE6-481C-9BBF567D6583}"/>
              </a:ext>
            </a:extLst>
          </p:cNvPr>
          <p:cNvSpPr/>
          <p:nvPr/>
        </p:nvSpPr>
        <p:spPr>
          <a:xfrm rot="13641731">
            <a:off x="2219367" y="1410567"/>
            <a:ext cx="1232408" cy="372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D7CCA-885C-51C6-614F-716CBFACB0E3}"/>
              </a:ext>
            </a:extLst>
          </p:cNvPr>
          <p:cNvSpPr txBox="1"/>
          <p:nvPr/>
        </p:nvSpPr>
        <p:spPr>
          <a:xfrm>
            <a:off x="828613" y="637246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prior_observations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9647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566C1B-34D2-E159-2905-5EF691718328}"/>
              </a:ext>
            </a:extLst>
          </p:cNvPr>
          <p:cNvSpPr txBox="1"/>
          <p:nvPr/>
        </p:nvSpPr>
        <p:spPr>
          <a:xfrm>
            <a:off x="3528391" y="128382"/>
            <a:ext cx="2087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Method - model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31987-B77D-9DF7-BDD5-20B3AB891190}"/>
              </a:ext>
            </a:extLst>
          </p:cNvPr>
          <p:cNvSpPr/>
          <p:nvPr/>
        </p:nvSpPr>
        <p:spPr>
          <a:xfrm>
            <a:off x="407897" y="2062930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BD14-67E0-AB34-C199-8CB6BB72C530}"/>
              </a:ext>
            </a:extLst>
          </p:cNvPr>
          <p:cNvSpPr txBox="1"/>
          <p:nvPr/>
        </p:nvSpPr>
        <p:spPr>
          <a:xfrm>
            <a:off x="57313" y="3334133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Output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F3F51-469D-BA20-A070-41C2337138F8}"/>
              </a:ext>
            </a:extLst>
          </p:cNvPr>
          <p:cNvSpPr/>
          <p:nvPr/>
        </p:nvSpPr>
        <p:spPr>
          <a:xfrm>
            <a:off x="2956910" y="2062506"/>
            <a:ext cx="1257450" cy="508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5C631-C73D-84EF-E565-848F0F857324}"/>
              </a:ext>
            </a:extLst>
          </p:cNvPr>
          <p:cNvSpPr txBox="1"/>
          <p:nvPr/>
        </p:nvSpPr>
        <p:spPr>
          <a:xfrm>
            <a:off x="2549082" y="3334132"/>
            <a:ext cx="1958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/>
              <a:t>Error</a:t>
            </a:r>
            <a:endParaRPr lang="en-US" dirty="0"/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0A80B43F-95F1-9A5B-754C-276EC7019D95}"/>
              </a:ext>
            </a:extLst>
          </p:cNvPr>
          <p:cNvSpPr/>
          <p:nvPr/>
        </p:nvSpPr>
        <p:spPr>
          <a:xfrm rot="10800000">
            <a:off x="2163141" y="2214748"/>
            <a:ext cx="295974" cy="20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52" y="16910"/>
                </a:moveTo>
                <a:lnTo>
                  <a:pt x="7752" y="21600"/>
                </a:lnTo>
                <a:lnTo>
                  <a:pt x="0" y="10800"/>
                </a:lnTo>
                <a:lnTo>
                  <a:pt x="7752" y="0"/>
                </a:lnTo>
                <a:lnTo>
                  <a:pt x="7752" y="4690"/>
                </a:lnTo>
                <a:lnTo>
                  <a:pt x="21600" y="4690"/>
                </a:lnTo>
                <a:lnTo>
                  <a:pt x="21600" y="1691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endParaRPr sz="11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399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52F70F-0C68-4D69-1CA3-966EF166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Darian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8B2D6-7011-5B60-5441-A0F0288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2" t="6029" r="8320" b="6783"/>
          <a:stretch/>
        </p:blipFill>
        <p:spPr>
          <a:xfrm>
            <a:off x="5287617" y="60167"/>
            <a:ext cx="3697357" cy="5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– https://dl.acm.org/doi/10.1145/3340555.3353737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" y="444599"/>
            <a:ext cx="9144000" cy="3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668</Words>
  <Application>Microsoft Macintosh PowerPoint</Application>
  <PresentationFormat>On-screen Show (16:9)</PresentationFormat>
  <Paragraphs>154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Helvetica Neue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- preprocessing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Detravious J. Brinkley</cp:lastModifiedBy>
  <cp:revision>16</cp:revision>
  <dcterms:modified xsi:type="dcterms:W3CDTF">2023-06-17T17:39:59Z</dcterms:modified>
</cp:coreProperties>
</file>